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3" r:id="rId7"/>
  </p:sldIdLst>
  <p:sldSz cx="12188825" cy="6858000"/>
  <p:notesSz cx="6858000" cy="9144000"/>
  <p:embeddedFontLst>
    <p:embeddedFont>
      <p:font typeface="Arial Narrow" panose="020B0606020202030204" pitchFamily="3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594" y="-8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4106" marR="0" lvl="1" indent="-10705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8212" marR="0" lvl="2" indent="-871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32319" marR="0" lvl="3" indent="-6718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6425" marR="0" lvl="4" indent="-4724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20531" marR="0" lvl="5" indent="-273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64636" marR="0" lvl="6" indent="-736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08742" marR="0" lvl="7" indent="-1144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52849" marR="0" lvl="8" indent="-9449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4106" marR="0" lvl="1" indent="-10705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8212" marR="0" lvl="2" indent="-871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32319" marR="0" lvl="3" indent="-6718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6425" marR="0" lvl="4" indent="-4724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20531" marR="0" lvl="5" indent="-273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64636" marR="0" lvl="6" indent="-736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08742" marR="0" lvl="7" indent="-1144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52849" marR="0" lvl="8" indent="-9449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4106" marR="0" lvl="1" indent="-10705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8212" marR="0" lvl="2" indent="-8711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32319" marR="0" lvl="3" indent="-6718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6425" marR="0" lvl="4" indent="-4724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20531" marR="0" lvl="5" indent="-2731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64636" marR="0" lvl="6" indent="-736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08742" marR="0" lvl="7" indent="-11441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52849" marR="0" lvl="8" indent="-9449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4106" marR="0" lvl="1" indent="-10705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8212" marR="0" lvl="2" indent="-871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32319" marR="0" lvl="3" indent="-6718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6425" marR="0" lvl="4" indent="-4724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20531" marR="0" lvl="5" indent="-273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64636" marR="0" lvl="6" indent="-736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08742" marR="0" lvl="7" indent="-1144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52849" marR="0" lvl="8" indent="-9449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783813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AK: CCM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JW: New layout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SS: PCP for Demco, rework so high for APR-16?, FPY data slices, CARs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RL: ITP project, RRK, CRI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RC: 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hape 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88951" cy="348434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3786187" y="3394251"/>
            <a:ext cx="7969249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40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3786185" y="4904317"/>
            <a:ext cx="7969252" cy="100435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00"/>
              </a:spcBef>
              <a:buClr>
                <a:srgbClr val="6D6F72"/>
              </a:buClr>
              <a:buFont typeface="Arial"/>
              <a:buNone/>
              <a:defRPr sz="2000" b="0" i="0" u="none" strike="noStrike" cap="none">
                <a:solidFill>
                  <a:srgbClr val="6D6F72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544106" marR="0" lvl="1" indent="-10705" algn="ctr" rtl="0">
              <a:spcBef>
                <a:spcPts val="800"/>
              </a:spcBef>
              <a:buClr>
                <a:schemeClr val="accent1"/>
              </a:buClr>
              <a:buFont typeface="Noto Sans Symbols"/>
              <a:buNone/>
              <a:defRPr sz="28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088212" marR="0" lvl="2" indent="-8711" algn="ctr" rtl="0">
              <a:spcBef>
                <a:spcPts val="600"/>
              </a:spcBef>
              <a:buClr>
                <a:srgbClr val="888888"/>
              </a:buClr>
              <a:buFont typeface="Arial Narrow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632319" marR="0" lvl="3" indent="-6718" algn="ctr" rtl="0">
              <a:spcBef>
                <a:spcPts val="400"/>
              </a:spcBef>
              <a:buClr>
                <a:schemeClr val="accent1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176425" marR="0" lvl="4" indent="-4724" algn="ctr" rtl="0">
              <a:spcBef>
                <a:spcPts val="200"/>
              </a:spcBef>
              <a:buClr>
                <a:srgbClr val="888888"/>
              </a:buClr>
              <a:buFont typeface="Arial Narrow"/>
              <a:buNone/>
              <a:defRPr sz="18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20531" marR="0" lvl="5" indent="-2731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64636" marR="0" lvl="6" indent="-736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808742" marR="0" lvl="7" indent="-11441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352849" marR="0" lvl="8" indent="-9449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grpSp>
        <p:nvGrpSpPr>
          <p:cNvPr id="24" name="Shape 24"/>
          <p:cNvGrpSpPr/>
          <p:nvPr/>
        </p:nvGrpSpPr>
        <p:grpSpPr>
          <a:xfrm>
            <a:off x="6958803" y="499099"/>
            <a:ext cx="4699795" cy="254663"/>
            <a:chOff x="7169943" y="328611"/>
            <a:chExt cx="4699795" cy="254663"/>
          </a:xfrm>
        </p:grpSpPr>
        <p:pic>
          <p:nvPicPr>
            <p:cNvPr id="25" name="Shape 2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177760" y="427827"/>
              <a:ext cx="1154527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Shape 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423956" y="427827"/>
              <a:ext cx="1067626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Shape 2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594172" y="427827"/>
              <a:ext cx="990981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Shape 28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681749" y="427827"/>
              <a:ext cx="1187989" cy="15544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9" name="Shape 29"/>
            <p:cNvCxnSpPr/>
            <p:nvPr/>
          </p:nvCxnSpPr>
          <p:spPr>
            <a:xfrm rot="10800000">
              <a:off x="7169943" y="328611"/>
              <a:ext cx="4699795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0" name="Shape 3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890368" y="6193692"/>
            <a:ext cx="1760414" cy="406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Shape 3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08587" y="2689984"/>
            <a:ext cx="2992631" cy="3447288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/>
          <p:nvPr/>
        </p:nvSpPr>
        <p:spPr>
          <a:xfrm>
            <a:off x="571089" y="2643839"/>
            <a:ext cx="3067624" cy="35395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25963"/>
                </a:lnTo>
                <a:lnTo>
                  <a:pt x="120000" y="94036"/>
                </a:lnTo>
                <a:lnTo>
                  <a:pt x="60000" y="120000"/>
                </a:lnTo>
                <a:lnTo>
                  <a:pt x="0" y="94036"/>
                </a:lnTo>
                <a:lnTo>
                  <a:pt x="0" y="25963"/>
                </a:lnTo>
                <a:close/>
              </a:path>
            </a:pathLst>
          </a:custGeom>
          <a:noFill/>
          <a:ln w="1143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9000" tIns="19500" rIns="39000" bIns="19500" anchor="ctr" anchorCtr="1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7F7F7F"/>
              </a:buClr>
              <a:buFont typeface="Arial"/>
              <a:buNone/>
            </a:pPr>
            <a:endParaRPr sz="2000" b="0" i="1" u="none" strike="noStrike" cap="none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30212" y="308188"/>
            <a:ext cx="11325224" cy="10689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3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25133" y="1394850"/>
            <a:ext cx="11330305" cy="45132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387506" marR="0" lvl="1" indent="-245265" algn="l" rtl="0">
              <a:spcBef>
                <a:spcPts val="800"/>
              </a:spcBef>
              <a:buClr>
                <a:schemeClr val="accent1"/>
              </a:buClr>
              <a:buSzPct val="8000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671853" marR="0" lvl="2" indent="-125752" algn="l" rtl="0">
              <a:spcBef>
                <a:spcPts val="600"/>
              </a:spcBef>
              <a:buClr>
                <a:schemeClr val="dk1"/>
              </a:buClr>
              <a:buSzPct val="100000"/>
              <a:buFont typeface="Arial Narrow"/>
              <a:buChar char="–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954877" marR="0" lvl="3" indent="-167477" algn="l" rtl="0">
              <a:spcBef>
                <a:spcPts val="4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1239226" marR="0" lvl="4" indent="-172426" algn="l" rtl="0">
              <a:spcBef>
                <a:spcPts val="200"/>
              </a:spcBef>
              <a:buClr>
                <a:schemeClr val="dk1"/>
              </a:buClr>
              <a:buSzPct val="100000"/>
              <a:buFont typeface="Arial Narrow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992584" marR="0" lvl="5" indent="-122384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536689" marR="0" lvl="6" indent="-120389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080795" marR="0" lvl="7" indent="-131095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624902" marR="0" lvl="8" indent="-129101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224" cy="10689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3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76175" tIns="38075" rIns="76175" bIns="380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224" cy="10689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3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30212" y="1394459"/>
            <a:ext cx="5664199" cy="45142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387506" marR="0" lvl="1" indent="-245265" algn="l" rtl="0">
              <a:spcBef>
                <a:spcPts val="800"/>
              </a:spcBef>
              <a:buClr>
                <a:schemeClr val="accent1"/>
              </a:buClr>
              <a:buSzPct val="8000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671853" marR="0" lvl="2" indent="-125752" algn="l" rtl="0">
              <a:spcBef>
                <a:spcPts val="600"/>
              </a:spcBef>
              <a:buClr>
                <a:schemeClr val="dk1"/>
              </a:buClr>
              <a:buSzPct val="100000"/>
              <a:buFont typeface="Arial Narrow"/>
              <a:buChar char="–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954877" marR="0" lvl="3" indent="-167477" algn="l" rtl="0">
              <a:spcBef>
                <a:spcPts val="4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1239226" marR="0" lvl="4" indent="-172426" algn="l" rtl="0">
              <a:spcBef>
                <a:spcPts val="200"/>
              </a:spcBef>
              <a:buClr>
                <a:schemeClr val="dk1"/>
              </a:buClr>
              <a:buSzPct val="100000"/>
              <a:buFont typeface="Arial Narrow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992584" marR="0" lvl="5" indent="-135084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536689" marR="0" lvl="6" indent="-133089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080795" marR="0" lvl="7" indent="-143795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624902" marR="0" lvl="8" indent="-141801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6094412" y="1394459"/>
            <a:ext cx="5660999" cy="451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387506" marR="0" lvl="1" indent="-245265" algn="l" rtl="0">
              <a:spcBef>
                <a:spcPts val="800"/>
              </a:spcBef>
              <a:buClr>
                <a:schemeClr val="accent1"/>
              </a:buClr>
              <a:buSzPct val="8000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671853" marR="0" lvl="2" indent="-125752" algn="l" rtl="0">
              <a:spcBef>
                <a:spcPts val="600"/>
              </a:spcBef>
              <a:buClr>
                <a:schemeClr val="dk1"/>
              </a:buClr>
              <a:buSzPct val="100000"/>
              <a:buFont typeface="Arial Narrow"/>
              <a:buChar char="–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954877" marR="0" lvl="3" indent="-167477" algn="l" rtl="0">
              <a:spcBef>
                <a:spcPts val="4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1239226" marR="0" lvl="4" indent="-172426" algn="l" rtl="0">
              <a:spcBef>
                <a:spcPts val="200"/>
              </a:spcBef>
              <a:buClr>
                <a:schemeClr val="dk1"/>
              </a:buClr>
              <a:buSzPct val="100000"/>
              <a:buFont typeface="Arial Narrow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992584" marR="0" lvl="5" indent="-135084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536689" marR="0" lvl="6" indent="-133089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080795" marR="0" lvl="7" indent="-143795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624902" marR="0" lvl="8" indent="-141801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76175" tIns="38075" rIns="76175" bIns="380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76175" tIns="38075" rIns="76175" bIns="380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224" cy="10689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3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25133" y="1394850"/>
            <a:ext cx="11330305" cy="45132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387506" marR="0" lvl="1" indent="-245265" algn="l" rtl="0">
              <a:spcBef>
                <a:spcPts val="800"/>
              </a:spcBef>
              <a:buClr>
                <a:schemeClr val="accent1"/>
              </a:buClr>
              <a:buSzPct val="8000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671853" marR="0" lvl="2" indent="-125752" algn="l" rtl="0">
              <a:spcBef>
                <a:spcPts val="600"/>
              </a:spcBef>
              <a:buClr>
                <a:schemeClr val="dk1"/>
              </a:buClr>
              <a:buSzPct val="100000"/>
              <a:buFont typeface="Arial Narrow"/>
              <a:buChar char="–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954877" marR="0" lvl="3" indent="-167477" algn="l" rtl="0">
              <a:spcBef>
                <a:spcPts val="4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1239226" marR="0" lvl="4" indent="-172426" algn="l" rtl="0">
              <a:spcBef>
                <a:spcPts val="200"/>
              </a:spcBef>
              <a:buClr>
                <a:schemeClr val="dk1"/>
              </a:buClr>
              <a:buSzPct val="100000"/>
              <a:buFont typeface="Arial Narrow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992584" marR="0" lvl="5" indent="-122384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536689" marR="0" lvl="6" indent="-120389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080795" marR="0" lvl="7" indent="-131095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624902" marR="0" lvl="8" indent="-129101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76175" tIns="38075" rIns="76175" bIns="380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grpSp>
        <p:nvGrpSpPr>
          <p:cNvPr id="13" name="Shape 13"/>
          <p:cNvGrpSpPr/>
          <p:nvPr/>
        </p:nvGrpSpPr>
        <p:grpSpPr>
          <a:xfrm>
            <a:off x="523874" y="6274723"/>
            <a:ext cx="4699795" cy="254664"/>
            <a:chOff x="1394616" y="6274723"/>
            <a:chExt cx="4699795" cy="254664"/>
          </a:xfrm>
        </p:grpSpPr>
        <p:pic>
          <p:nvPicPr>
            <p:cNvPr id="14" name="Shape 1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402433" y="6373939"/>
              <a:ext cx="1154527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Shape 15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2648628" y="6373939"/>
              <a:ext cx="1067626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Shape 16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3818846" y="6373939"/>
              <a:ext cx="990981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Shape 17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4906421" y="6373939"/>
              <a:ext cx="1187989" cy="15544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8" name="Shape 18"/>
            <p:cNvCxnSpPr/>
            <p:nvPr/>
          </p:nvCxnSpPr>
          <p:spPr>
            <a:xfrm rot="10800000">
              <a:off x="1394616" y="6274723"/>
              <a:ext cx="4699795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9" name="Shape 19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890368" y="6193692"/>
            <a:ext cx="1760414" cy="40603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3786187" y="3394251"/>
            <a:ext cx="7969249" cy="14700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 Narrow"/>
              <a:buNone/>
            </a:pPr>
            <a:r>
              <a:rPr lang="en-US" dirty="0"/>
              <a:t>OKC Quality Staff Meeting</a:t>
            </a:r>
            <a:r>
              <a:rPr lang="en-US" sz="40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/>
            </a:r>
            <a:br>
              <a:rPr lang="en-US" sz="40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en-US" smtClean="0"/>
              <a:t>8/23/16</a:t>
            </a:r>
            <a:endParaRPr lang="en-US" dirty="0"/>
          </a:p>
        </p:txBody>
      </p:sp>
      <p:sp>
        <p:nvSpPr>
          <p:cNvPr id="52" name="Shape 52"/>
          <p:cNvSpPr txBox="1">
            <a:spLocks noGrp="1"/>
          </p:cNvSpPr>
          <p:nvPr>
            <p:ph type="subTitle" idx="1"/>
          </p:nvPr>
        </p:nvSpPr>
        <p:spPr>
          <a:xfrm>
            <a:off x="3786185" y="4904317"/>
            <a:ext cx="7969252" cy="10043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D6F72"/>
              </a:buClr>
              <a:buSzPct val="25000"/>
              <a:buFont typeface="Arial"/>
              <a:buNone/>
            </a:pPr>
            <a:endParaRPr sz="2000" b="0" i="0" u="none" strike="noStrike" cap="none">
              <a:solidFill>
                <a:srgbClr val="6D6F7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Agenda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30220" y="1394450"/>
            <a:ext cx="3383700" cy="4514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76175" tIns="38075" rIns="76175" bIns="38075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223345" y="1394450"/>
            <a:ext cx="7532100" cy="4514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57200" rtl="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r>
              <a:rPr lang="en-US"/>
              <a:t>Safety Moment</a:t>
            </a:r>
          </a:p>
          <a:p>
            <a:pPr marL="457200" lvl="0" indent="-457200" rtl="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r>
              <a:rPr lang="en-US"/>
              <a:t>Waterfall Communication</a:t>
            </a:r>
          </a:p>
          <a:p>
            <a:pPr marL="457200" lvl="0" indent="-457200" rtl="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r>
              <a:rPr lang="en-US"/>
              <a:t>Updates</a:t>
            </a:r>
          </a:p>
          <a:p>
            <a:pPr marL="457200" lvl="0" indent="-45720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r>
              <a:rPr lang="en-US"/>
              <a:t>Wrap up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225" y="1394450"/>
            <a:ext cx="3482726" cy="451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Safety Moment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76175" tIns="38075" rIns="76175" bIns="380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02662" y="198850"/>
            <a:ext cx="1219200" cy="11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>
            <a:spLocks noGrp="1"/>
          </p:cNvSpPr>
          <p:nvPr>
            <p:ph type="body" idx="4294967295"/>
          </p:nvPr>
        </p:nvSpPr>
        <p:spPr>
          <a:xfrm>
            <a:off x="425133" y="1394850"/>
            <a:ext cx="11330400" cy="451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57200" rtl="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430212" y="308188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Waterfall Communication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425133" y="1394850"/>
            <a:ext cx="11330400" cy="451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r>
              <a:rPr lang="en-US" dirty="0" smtClean="0"/>
              <a:t>Audit</a:t>
            </a:r>
          </a:p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r>
              <a:rPr lang="en-US" dirty="0" err="1" smtClean="0"/>
              <a:t>Nutron</a:t>
            </a:r>
            <a:r>
              <a:rPr lang="en-US" dirty="0" smtClean="0"/>
              <a:t>:</a:t>
            </a:r>
          </a:p>
          <a:p>
            <a:pPr marL="844706" lvl="1" indent="-457200">
              <a:buSzPct val="128571"/>
              <a:buFont typeface="Arial"/>
              <a:buChar char="■"/>
            </a:pPr>
            <a:r>
              <a:rPr lang="en-US" dirty="0" smtClean="0"/>
              <a:t>CSA, Certs, QPs/ITPs, Documentation</a:t>
            </a:r>
          </a:p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r>
              <a:rPr lang="en-US" dirty="0" smtClean="0"/>
              <a:t>Inspection helping breakdown</a:t>
            </a:r>
          </a:p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r>
              <a:rPr lang="en-US" dirty="0" smtClean="0"/>
              <a:t>Next week topic: Soel on accessing standards with IHS</a:t>
            </a:r>
          </a:p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endParaRPr lang="en-US" dirty="0"/>
          </a:p>
          <a:p>
            <a:pPr lvl="0">
              <a:buClr>
                <a:schemeClr val="accent1"/>
              </a:buClr>
              <a:buSzPct val="128571"/>
            </a:pPr>
            <a:endParaRPr lang="en-US" dirty="0"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30212" y="308188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E2E</a:t>
            </a:r>
            <a:endParaRPr lang="en-US" dirty="0"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554" y="1066800"/>
            <a:ext cx="3117160" cy="4829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227012" y="381000"/>
            <a:ext cx="11811000" cy="497840"/>
            <a:chOff x="539495" y="597408"/>
            <a:chExt cx="8136890" cy="497840"/>
          </a:xfrm>
        </p:grpSpPr>
        <p:sp>
          <p:nvSpPr>
            <p:cNvPr id="9" name="bk object 17"/>
            <p:cNvSpPr/>
            <p:nvPr/>
          </p:nvSpPr>
          <p:spPr>
            <a:xfrm>
              <a:off x="539495" y="1094232"/>
              <a:ext cx="8136890" cy="0"/>
            </a:xfrm>
            <a:custGeom>
              <a:avLst/>
              <a:gdLst/>
              <a:ahLst/>
              <a:cxnLst/>
              <a:rect l="l" t="t" r="r" b="b"/>
              <a:pathLst>
                <a:path w="8136890">
                  <a:moveTo>
                    <a:pt x="0" y="0"/>
                  </a:moveTo>
                  <a:lnTo>
                    <a:pt x="8136902" y="0"/>
                  </a:lnTo>
                </a:path>
              </a:pathLst>
            </a:custGeom>
            <a:ln w="12192">
              <a:solidFill>
                <a:schemeClr val="bg1">
                  <a:lumMod val="8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bk object 18"/>
            <p:cNvSpPr/>
            <p:nvPr/>
          </p:nvSpPr>
          <p:spPr>
            <a:xfrm>
              <a:off x="8675902" y="597408"/>
              <a:ext cx="0" cy="497840"/>
            </a:xfrm>
            <a:custGeom>
              <a:avLst/>
              <a:gdLst/>
              <a:ahLst/>
              <a:cxnLst/>
              <a:rect l="l" t="t" r="r" b="b"/>
              <a:pathLst>
                <a:path h="497840">
                  <a:moveTo>
                    <a:pt x="0" y="0"/>
                  </a:moveTo>
                  <a:lnTo>
                    <a:pt x="0" y="497433"/>
                  </a:lnTo>
                </a:path>
              </a:pathLst>
            </a:custGeom>
            <a:ln w="12192">
              <a:solidFill>
                <a:schemeClr val="bg1">
                  <a:lumMod val="8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1" name="Picture 10" descr="Engage to Excel word cloud graphic_07_as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7412" y="152400"/>
            <a:ext cx="891548" cy="529962"/>
          </a:xfrm>
          <a:prstGeom prst="rect">
            <a:avLst/>
          </a:prstGeom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3024" y="1371600"/>
            <a:ext cx="5754574" cy="375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5438" y="1993867"/>
            <a:ext cx="1249462" cy="38755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920" y="4419600"/>
            <a:ext cx="2027184" cy="165342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181550" y="1961197"/>
            <a:ext cx="3503661" cy="2144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 smtClean="0">
                <a:latin typeface="Arial Narrow"/>
                <a:cs typeface="Arial Narrow"/>
              </a:rPr>
              <a:t>All employees complete the on-line survey* beginning September 1</a:t>
            </a:r>
            <a:r>
              <a:rPr lang="en-US" sz="2000" baseline="30000" dirty="0" smtClean="0">
                <a:latin typeface="Arial Narrow"/>
                <a:cs typeface="Arial Narrow"/>
              </a:rPr>
              <a:t>st</a:t>
            </a:r>
          </a:p>
          <a:p>
            <a:endParaRPr lang="en-US" sz="2000" baseline="30000" dirty="0" smtClean="0">
              <a:latin typeface="Arial Narrow"/>
              <a:cs typeface="Arial Narrow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en-US" sz="2000" dirty="0">
                <a:latin typeface="Arial Narrow"/>
                <a:cs typeface="Arial Narrow"/>
              </a:rPr>
              <a:t>We will review the results as a team and plan follow-up </a:t>
            </a:r>
            <a:r>
              <a:rPr lang="en-US" sz="2000" dirty="0" smtClean="0">
                <a:latin typeface="Arial Narrow"/>
                <a:cs typeface="Arial Narrow"/>
              </a:rPr>
              <a:t>actions</a:t>
            </a:r>
            <a:endParaRPr lang="en-US" sz="2000" dirty="0">
              <a:latin typeface="Arial Narrow"/>
              <a:cs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Updates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76175" tIns="38075" rIns="76175" bIns="380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9449" y="1394449"/>
            <a:ext cx="3305754" cy="4514100"/>
          </a:xfrm>
          <a:prstGeom prst="rect">
            <a:avLst/>
          </a:prstGeom>
          <a:noFill/>
          <a:ln w="28575" cap="flat" cmpd="sng">
            <a:solidFill>
              <a:srgbClr val="003366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225" y="1394450"/>
            <a:ext cx="3383756" cy="4514100"/>
          </a:xfrm>
          <a:prstGeom prst="rect">
            <a:avLst/>
          </a:prstGeom>
          <a:noFill/>
          <a:ln w="28575" cap="flat" cmpd="sng">
            <a:solidFill>
              <a:srgbClr val="003366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012" y="1394450"/>
            <a:ext cx="3305754" cy="1827142"/>
          </a:xfrm>
          <a:prstGeom prst="rect">
            <a:avLst/>
          </a:prstGeom>
          <a:noFill/>
          <a:ln w="28575">
            <a:solidFill>
              <a:srgbClr val="0033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088" y="4081408"/>
            <a:ext cx="3301678" cy="1827142"/>
          </a:xfrm>
          <a:prstGeom prst="rect">
            <a:avLst/>
          </a:prstGeom>
          <a:noFill/>
          <a:ln w="28575">
            <a:solidFill>
              <a:srgbClr val="0033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B drivers">
      <a:dk1>
        <a:srgbClr val="000000"/>
      </a:dk1>
      <a:lt1>
        <a:srgbClr val="FFFFFF"/>
      </a:lt1>
      <a:dk2>
        <a:srgbClr val="004483"/>
      </a:dk2>
      <a:lt2>
        <a:srgbClr val="939598"/>
      </a:lt2>
      <a:accent1>
        <a:srgbClr val="008FD5"/>
      </a:accent1>
      <a:accent2>
        <a:srgbClr val="FCB316"/>
      </a:accent2>
      <a:accent3>
        <a:srgbClr val="8DC63F"/>
      </a:accent3>
      <a:accent4>
        <a:srgbClr val="8177B7"/>
      </a:accent4>
      <a:accent5>
        <a:srgbClr val="F6871F"/>
      </a:accent5>
      <a:accent6>
        <a:srgbClr val="B5121B"/>
      </a:accent6>
      <a:hlink>
        <a:srgbClr val="008FD5"/>
      </a:hlink>
      <a:folHlink>
        <a:srgbClr val="93959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107</Words>
  <Application>Microsoft Office PowerPoint</Application>
  <PresentationFormat>Custom</PresentationFormat>
  <Paragraphs>33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Narrow</vt:lpstr>
      <vt:lpstr>Calibri</vt:lpstr>
      <vt:lpstr>Noto Sans Symbols</vt:lpstr>
      <vt:lpstr>Office Theme</vt:lpstr>
      <vt:lpstr>OKC Quality Staff Meeting 8/23/16</vt:lpstr>
      <vt:lpstr>Agenda</vt:lpstr>
      <vt:lpstr>Safety Moment</vt:lpstr>
      <vt:lpstr>Waterfall Communication</vt:lpstr>
      <vt:lpstr>E2E</vt:lpstr>
      <vt:lpstr>Updates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OKC Quality Staff Meeting 7/19/16</dc:title>
  <dc:creator>Zaffina, Peter</dc:creator>
  <cp:lastModifiedBy>Zaffina, Peter</cp:lastModifiedBy>
  <cp:revision>15</cp:revision>
  <dcterms:modified xsi:type="dcterms:W3CDTF">2016-08-29T22:03:29Z</dcterms:modified>
</cp:coreProperties>
</file>